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86" r:id="rId4"/>
    <p:sldId id="258" r:id="rId5"/>
    <p:sldId id="283" r:id="rId6"/>
    <p:sldId id="284" r:id="rId7"/>
    <p:sldId id="285" r:id="rId8"/>
    <p:sldId id="277" r:id="rId9"/>
    <p:sldId id="264" r:id="rId10"/>
    <p:sldId id="289" r:id="rId11"/>
    <p:sldId id="265" r:id="rId12"/>
    <p:sldId id="278" r:id="rId13"/>
    <p:sldId id="279" r:id="rId14"/>
    <p:sldId id="290" r:id="rId15"/>
    <p:sldId id="291" r:id="rId16"/>
    <p:sldId id="259" r:id="rId17"/>
    <p:sldId id="263" r:id="rId18"/>
    <p:sldId id="267" r:id="rId19"/>
    <p:sldId id="307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79275" autoAdjust="0"/>
  </p:normalViewPr>
  <p:slideViewPr>
    <p:cSldViewPr>
      <p:cViewPr varScale="1">
        <p:scale>
          <a:sx n="92" d="100"/>
          <a:sy n="92" d="100"/>
        </p:scale>
        <p:origin x="-2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D16DE-8E6C-4C49-B72F-EAC993F5E82B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13A0C-3F7E-4B42-9DFA-4311166ACE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13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13A0C-3F7E-4B42-9DFA-4311166ACEEA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A8AFAA4-4884-453D-90C0-3C80D2EA9E2E}" type="datetimeFigureOut">
              <a:rPr lang="pl-PL" smtClean="0"/>
              <a:pPr/>
              <a:t>02.02.2021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713D27-FDEE-4ACD-A95D-E08650C208F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6864" cy="1944216"/>
          </a:xfrm>
        </p:spPr>
        <p:txBody>
          <a:bodyPr>
            <a:normAutofit/>
          </a:bodyPr>
          <a:lstStyle/>
          <a:p>
            <a:r>
              <a:rPr lang="pl-PL" sz="4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Montessoriańska</a:t>
            </a:r>
            <a:r>
              <a:rPr lang="pl-PL" sz="4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pl-PL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filozofia</a:t>
            </a:r>
            <a:r>
              <a:rPr lang="pl-PL" sz="4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pl-PL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pl-PL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pl-PL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rozwoju dziecka</a:t>
            </a:r>
            <a:endParaRPr lang="pl-PL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283968" y="4005064"/>
            <a:ext cx="1008112" cy="151539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7" name="Picture 3" descr="D:\KURS MONTESSORI\Psychologia rozwojowa\z12863663V,Maria-Montessori-w-Londynie-odwiedzila-szkole-pro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17032"/>
            <a:ext cx="3888432" cy="260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pl-PL" dirty="0" smtClean="0">
                <a:latin typeface="Century Gothic" pitchFamily="34" charset="0"/>
              </a:rPr>
              <a:t>„</a:t>
            </a:r>
            <a:r>
              <a:rPr lang="pl-PL" dirty="0"/>
              <a:t>M. Montessori twierdziła, że każdy człowiek ma umysł matematyczny, który ujawnia się ok. 3-5 roku życia. To wtedy dziecko rozpoczyna klasyfikację, porządkowanie, liczy, interesuje się czasem, wykonując szereg operacji logicznego myślenia.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Autofit/>
          </a:bodyPr>
          <a:lstStyle/>
          <a:p>
            <a:r>
              <a:rPr lang="pl-PL" sz="4400" dirty="0"/>
              <a:t>Okres wrażliwości na matematykę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„dziecko posiada wrażliwość tak silną na rzeczy otaczające je, które rozbudzają w nim zainteresowanie i entuzjazm, że wydają się przenikać w jego własne życie. Dziecko przyswaja sobie wszystkie wrażenia nie umysłem, ale życiem” .</a:t>
            </a:r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843950" cy="986636"/>
          </a:xfrm>
        </p:spPr>
        <p:txBody>
          <a:bodyPr/>
          <a:lstStyle/>
          <a:p>
            <a:r>
              <a:rPr lang="pl-PL" dirty="0" smtClean="0"/>
              <a:t>Dziecko posiada…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Nauka </a:t>
            </a:r>
            <a:r>
              <a:rPr lang="pl-PL" dirty="0"/>
              <a:t>przez działanie</a:t>
            </a:r>
          </a:p>
          <a:p>
            <a:r>
              <a:rPr lang="pl-PL" dirty="0" smtClean="0"/>
              <a:t>Dbanie </a:t>
            </a:r>
            <a:r>
              <a:rPr lang="pl-PL" dirty="0"/>
              <a:t>o aktywność fizyczną i ruch na powietrzu</a:t>
            </a:r>
          </a:p>
          <a:p>
            <a:r>
              <a:rPr lang="pl-PL" dirty="0" smtClean="0"/>
              <a:t>Pomaganie </a:t>
            </a:r>
            <a:r>
              <a:rPr lang="pl-PL" dirty="0"/>
              <a:t>w budowaniu pozytywnego obrazu siebie, daje poczucie sprawstwa.</a:t>
            </a:r>
          </a:p>
          <a:p>
            <a:r>
              <a:rPr lang="pl-PL" dirty="0" smtClean="0"/>
              <a:t>Uczenie </a:t>
            </a:r>
            <a:r>
              <a:rPr lang="pl-PL" dirty="0"/>
              <a:t>serdeczności i bliskiego kontaktu.</a:t>
            </a:r>
          </a:p>
          <a:p>
            <a:r>
              <a:rPr lang="pl-PL" dirty="0" smtClean="0"/>
              <a:t>Dawanie możliwości wyboru</a:t>
            </a:r>
            <a:r>
              <a:rPr lang="pl-PL" dirty="0"/>
              <a:t>.</a:t>
            </a:r>
          </a:p>
          <a:p>
            <a:r>
              <a:rPr lang="pl-PL" dirty="0" smtClean="0"/>
              <a:t>Wspieranie działań twórczych</a:t>
            </a:r>
            <a:endParaRPr lang="pl-PL" dirty="0"/>
          </a:p>
          <a:p>
            <a:pPr>
              <a:buNone/>
            </a:pPr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potrzeb rozwojowych dziecka </a:t>
            </a:r>
            <a:b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 edukacji Montessori</a:t>
            </a:r>
            <a:endParaRPr lang="pl-PL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stawia na samodzielność  dziecka w myśl  „ Pomóż mi to zrobić samodzielnie”, rozwija koncentrację 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samodyscyplinę</a:t>
            </a:r>
            <a:endParaRPr lang="pl-PL" dirty="0" smtClean="0">
              <a:latin typeface="Century Gothic" pitchFamily="34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poprzez pracę w grupach zróżnicowanych wiekowo dzieci uczą się  współdziałania, serdeczności, wdzięczności, pomagania, bez rywalizacji</a:t>
            </a:r>
          </a:p>
          <a:p>
            <a:r>
              <a:rPr lang="pl-PL" dirty="0"/>
              <a:t>Nauczyciel powinien przyjąć rolę obserwatora, który podąża za dzieckiem niejako oszczędzając wydawanie poleceń i wskazówek.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potrzeb rozwojowych dziecka </a:t>
            </a:r>
            <a:b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 edukacji Montessori</a:t>
            </a:r>
            <a:endParaRPr lang="pl-PL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Rodzice tworzą główne środowisko rozwoju dziecka dlatego powinni stworzyć optymalne warunki wspierające rozwój poprzez: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Nauczenie samoobsługi (mycia, ubierania, jedzenia, sprzątania po sobie itp.).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Bycie z dzieckiem, ale też pozostawienie przestrzeni do działania.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Wyznaczanie granic. Dawać poczucie bezpieczeństwa. </a:t>
            </a:r>
          </a:p>
          <a:p>
            <a:pPr marL="0" indent="0">
              <a:buNone/>
            </a:pPr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Rola rodziny w  systemie Montessori</a:t>
            </a:r>
            <a:endParaRPr lang="pl-PL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dirty="0"/>
              <a:t>Mówić o uczuciach. Dawać zrozumienie.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Nie oceniać. Być razem w każdej sytuacji.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Pracować wspólnie, pozwolić, aby dziecko pomagało (pranie sprzątanie itp.).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Wierzyć we własne dziecko.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Kochać je i szanować zainteresowania i potrzeby.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Zachęcać do działania. 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Rola rodziny w  systemie Montessori</a:t>
            </a:r>
            <a:endParaRPr lang="pl-PL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492896"/>
            <a:ext cx="7745505" cy="3877815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pl-PL" dirty="0" smtClean="0">
                <a:latin typeface="Century Gothic" pitchFamily="34" charset="0"/>
              </a:rPr>
              <a:t>Najważniejszymi </a:t>
            </a:r>
            <a:r>
              <a:rPr lang="pl-PL" dirty="0">
                <a:latin typeface="Century Gothic" pitchFamily="34" charset="0"/>
              </a:rPr>
              <a:t>elementami tego otoczenia są: wolność, porządek, kontakt z rzeczywistością i </a:t>
            </a:r>
            <a:r>
              <a:rPr lang="pl-PL" dirty="0" smtClean="0">
                <a:latin typeface="Century Gothic" pitchFamily="34" charset="0"/>
              </a:rPr>
              <a:t>naturą, piękno oraz </a:t>
            </a:r>
            <a:r>
              <a:rPr lang="pl-PL" dirty="0">
                <a:latin typeface="Century Gothic" pitchFamily="34" charset="0"/>
              </a:rPr>
              <a:t>materiały dydaktyczne.</a:t>
            </a:r>
          </a:p>
          <a:p>
            <a:pPr lvl="0" fontAlgn="base"/>
            <a:r>
              <a:rPr lang="pl-PL" dirty="0">
                <a:latin typeface="Century Gothic" pitchFamily="34" charset="0"/>
              </a:rPr>
              <a:t>Zadaniem materiału dydaktycznego jest wspomaganie rozwoju dziecka, dlatego zwany jest materiałem rozwojowym. Jest tak przygotowany, rozmieszczony w klasie i udostępniony dzieciom, że tworzy logicznie uporządkowaną całość programową. Umożliwia on wyjście w uczeniu się dziecka od doświadczenia i poznania zmysłowego. Służy nie tylko rozwojowi intelektualnemu, ale także kształtowaniu się osobowości.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 przygotowanym otoczeniu…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708920"/>
            <a:ext cx="7745505" cy="3877815"/>
          </a:xfrm>
        </p:spPr>
        <p:txBody>
          <a:bodyPr/>
          <a:lstStyle/>
          <a:p>
            <a:r>
              <a:rPr lang="pl-PL" dirty="0" smtClean="0">
                <a:latin typeface="Century Gothic" pitchFamily="34" charset="0"/>
              </a:rPr>
              <a:t>Musi zaistnieć spójność między tym co prezentowane jest w domu i przedszkolu. Wartości, które prezentujemy dziecku nie mogą być różne.</a:t>
            </a:r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054250"/>
          </a:xfrm>
        </p:spPr>
        <p:txBody>
          <a:bodyPr/>
          <a:lstStyle/>
          <a:p>
            <a:r>
              <a:rPr lang="pl-PL" dirty="0" smtClean="0"/>
              <a:t>Otoczenie to także osoby…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564904"/>
            <a:ext cx="7745505" cy="3877815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Century Gothic" pitchFamily="34" charset="0"/>
              </a:rPr>
              <a:t>Pomóżmy w tym, by dzieci same:</a:t>
            </a:r>
          </a:p>
          <a:p>
            <a:pPr>
              <a:buFontTx/>
              <a:buChar char="-"/>
            </a:pPr>
            <a:r>
              <a:rPr lang="pl-PL" dirty="0" smtClean="0">
                <a:latin typeface="Century Gothic" pitchFamily="34" charset="0"/>
              </a:rPr>
              <a:t>chodziły,</a:t>
            </a:r>
          </a:p>
          <a:p>
            <a:pPr>
              <a:buFontTx/>
              <a:buChar char="-"/>
            </a:pPr>
            <a:r>
              <a:rPr lang="pl-PL" dirty="0">
                <a:latin typeface="Century Gothic" pitchFamily="34" charset="0"/>
              </a:rPr>
              <a:t>b</a:t>
            </a:r>
            <a:r>
              <a:rPr lang="pl-PL" dirty="0" smtClean="0">
                <a:latin typeface="Century Gothic" pitchFamily="34" charset="0"/>
              </a:rPr>
              <a:t>iegały,</a:t>
            </a:r>
          </a:p>
          <a:p>
            <a:pPr>
              <a:buFontTx/>
              <a:buChar char="-"/>
            </a:pPr>
            <a:r>
              <a:rPr lang="pl-PL" dirty="0">
                <a:latin typeface="Century Gothic" pitchFamily="34" charset="0"/>
              </a:rPr>
              <a:t>w</a:t>
            </a:r>
            <a:r>
              <a:rPr lang="pl-PL" dirty="0" smtClean="0">
                <a:latin typeface="Century Gothic" pitchFamily="34" charset="0"/>
              </a:rPr>
              <a:t>chodziły i schodziły po schodach,</a:t>
            </a:r>
          </a:p>
          <a:p>
            <a:pPr>
              <a:buFontTx/>
              <a:buChar char="-"/>
            </a:pPr>
            <a:r>
              <a:rPr lang="pl-PL" dirty="0">
                <a:latin typeface="Century Gothic" pitchFamily="34" charset="0"/>
              </a:rPr>
              <a:t>p</a:t>
            </a:r>
            <a:r>
              <a:rPr lang="pl-PL" dirty="0" smtClean="0">
                <a:latin typeface="Century Gothic" pitchFamily="34" charset="0"/>
              </a:rPr>
              <a:t>odnosiły przedmioty, które upadły,</a:t>
            </a:r>
          </a:p>
          <a:p>
            <a:pPr>
              <a:buFontTx/>
              <a:buChar char="-"/>
            </a:pPr>
            <a:r>
              <a:rPr lang="pl-PL" dirty="0">
                <a:latin typeface="Century Gothic" pitchFamily="34" charset="0"/>
              </a:rPr>
              <a:t>u</a:t>
            </a:r>
            <a:r>
              <a:rPr lang="pl-PL" dirty="0" smtClean="0">
                <a:latin typeface="Century Gothic" pitchFamily="34" charset="0"/>
              </a:rPr>
              <a:t>bierały się,</a:t>
            </a:r>
          </a:p>
          <a:p>
            <a:pPr>
              <a:buFontTx/>
              <a:buChar char="-"/>
            </a:pPr>
            <a:r>
              <a:rPr lang="pl-PL" dirty="0">
                <a:latin typeface="Century Gothic" pitchFamily="34" charset="0"/>
              </a:rPr>
              <a:t>w</a:t>
            </a:r>
            <a:r>
              <a:rPr lang="pl-PL" dirty="0" smtClean="0">
                <a:latin typeface="Century Gothic" pitchFamily="34" charset="0"/>
              </a:rPr>
              <a:t>yrażały swoje żądania za pomocą zrozumiałych słów.</a:t>
            </a:r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0542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 wyrabianiu samodzielności…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9247" y="2492896"/>
            <a:ext cx="7745505" cy="36332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dirty="0" smtClean="0">
                <a:latin typeface="Century Gothic" pitchFamily="34" charset="0"/>
              </a:rPr>
              <a:t>Dorota </a:t>
            </a:r>
            <a:r>
              <a:rPr lang="pl-PL" sz="3600" dirty="0" err="1" smtClean="0">
                <a:latin typeface="Century Gothic" pitchFamily="34" charset="0"/>
              </a:rPr>
              <a:t>Rdzanek</a:t>
            </a:r>
            <a:endParaRPr lang="pl-PL" sz="3600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Przygotowała: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Swoją naukę oparła na gruncie filozofii </a:t>
            </a:r>
            <a:r>
              <a:rPr lang="pl-PL" dirty="0" err="1"/>
              <a:t>chrześcijańskej</a:t>
            </a:r>
            <a:r>
              <a:rPr lang="pl-PL" dirty="0"/>
              <a:t> oraz na obserwacji dzieci i szacunku wobec nich</a:t>
            </a:r>
            <a:r>
              <a:rPr lang="pl-PL" dirty="0" smtClean="0"/>
              <a:t>.</a:t>
            </a:r>
          </a:p>
          <a:p>
            <a:r>
              <a:rPr lang="pl-PL" dirty="0"/>
              <a:t>Wychowywała w wolności w wyznaczonych przez nią granicach. </a:t>
            </a:r>
          </a:p>
          <a:p>
            <a:r>
              <a:rPr lang="pl-PL" dirty="0"/>
              <a:t>Stworzyła zestawy materiałów rozwojowych.</a:t>
            </a:r>
          </a:p>
          <a:p>
            <a:r>
              <a:rPr lang="pl-PL" dirty="0"/>
              <a:t>Wychowując wspierała samodzielność w rozwoju dzieci.</a:t>
            </a:r>
          </a:p>
          <a:p>
            <a:r>
              <a:rPr lang="pl-PL" dirty="0"/>
              <a:t>Podążała za dziećmi i ich możliwościami.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i="1" dirty="0"/>
              <a:t>Pedagogika Marii Montessori</a:t>
            </a:r>
            <a:endParaRPr lang="pl-PL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i="1" dirty="0"/>
              <a:t>„Od tego czasu wszystko staje się dla niego [dziecka] łatwe, żywe i zachwycające”. </a:t>
            </a:r>
            <a:r>
              <a:rPr lang="pl-PL" sz="1600" i="1" dirty="0"/>
              <a:t>Maria Montessori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Maria Montessori wyróżniła następujące okresy: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porządek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 od narodzin do 6 lat)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 narodzin do 6 lat)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język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od narodzin do 7 lat)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doznania zmysłowe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 narodzin do 6 lat)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drobne przedmioty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od 1 do 6-7 lat)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życie społeczne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 życia płodowego, szczyt intensywności  w wieku około 6 lat</a:t>
            </a:r>
            <a:r>
              <a:rPr lang="pl-PL" dirty="0"/>
              <a:t>)</a:t>
            </a:r>
          </a:p>
          <a:p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i="1" dirty="0"/>
              <a:t>Okresy większej wrażliwości</a:t>
            </a:r>
            <a:endParaRPr lang="pl-PL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To okresy większej podatności i wrażliwości w toku rozwoju, w których dziecko koncentruje swoja uwagę na danym aspekcie np. język, pisanie</a:t>
            </a:r>
            <a:br>
              <a:rPr lang="pl-PL" dirty="0"/>
            </a:br>
            <a:endParaRPr lang="pl-PL" dirty="0"/>
          </a:p>
          <a:p>
            <a:r>
              <a:rPr lang="pl-PL" dirty="0"/>
              <a:t>Kluczowym dla nauczyciela staje się dostarczeniem środków do rozwoju   </a:t>
            </a:r>
          </a:p>
          <a:p>
            <a:pPr marL="0" indent="0">
              <a:buNone/>
            </a:pPr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1054250"/>
          </a:xfrm>
        </p:spPr>
        <p:txBody>
          <a:bodyPr/>
          <a:lstStyle/>
          <a:p>
            <a:r>
              <a:rPr lang="pl-PL" sz="4800" b="1" i="1" dirty="0"/>
              <a:t>Okresy większej wrażliwości</a:t>
            </a:r>
            <a:endParaRPr lang="pl-PL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porządek panujący w otoczeniu zapewnia dziecku punkty orientacyjne, a więc poczucie bezpieczeństwa,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konsekwencji  poczucie pewności siebie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pewności w życiu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fundamentalna potrzeba, bo porządek zapewnia  dziecku osiągniecie podstawowego poczucia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bezpieczeństwa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porządek zewnętrzny pozwala zbudować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porządek wewnętrzny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992888" cy="1054250"/>
          </a:xfrm>
        </p:spPr>
        <p:txBody>
          <a:bodyPr/>
          <a:lstStyle/>
          <a:p>
            <a:r>
              <a:rPr lang="pl-PL" sz="4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porządek</a:t>
            </a:r>
            <a:endParaRPr lang="pl-PL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dziecko </a:t>
            </a:r>
            <a:r>
              <a:rPr lang="pl-PL" dirty="0"/>
              <a:t>rozwija motorykę dużą (poruszanie się) – przewracanie się na brzuch, siadanie, raczkowanie, chodzenie, bieganie, skakanie) </a:t>
            </a:r>
            <a:endParaRPr lang="pl-PL" dirty="0" smtClean="0"/>
          </a:p>
          <a:p>
            <a:r>
              <a:rPr lang="pl-PL" dirty="0" smtClean="0"/>
              <a:t>jak </a:t>
            </a:r>
            <a:r>
              <a:rPr lang="pl-PL" dirty="0"/>
              <a:t>i motorykę małą (precyzyjne ruchy – doskonali umiejętność chwytania, ruchy palców, chwyt </a:t>
            </a:r>
            <a:r>
              <a:rPr lang="pl-PL" dirty="0" err="1" smtClean="0"/>
              <a:t>pensetowy</a:t>
            </a:r>
            <a:r>
              <a:rPr lang="pl-PL" dirty="0"/>
              <a:t>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ruch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dziecko odbiera dźwięki już w życiu płodowym, potem zaczyna rozpoznawać, rozróżniać i rozumieć głosy otoczenia. Zainteresowanie cyframi i literami zaczyna się ok 3,5 r.ż. i odpowiednia stymulacja może prowadzić do chęci nauki pisania, a trochę później ok 4,5- 5, 5 r. ż następuje okres zainteresowania czytaniem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język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zamiłowanie do  miniaturowych przedmiotów wynika z wrażliwości i ostrości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zmysłów</a:t>
            </a:r>
            <a:endParaRPr lang="pl-PL" sz="2800" dirty="0" smtClean="0">
              <a:latin typeface="Century Gothic" pitchFamily="34" charset="0"/>
            </a:endParaRP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dzieci lubią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oglądać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dotykać, wkładać do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zmysły to podstawowe narzędzie pozwalające zrozumieć świat</a:t>
            </a:r>
          </a:p>
          <a:p>
            <a:pPr marL="0" indent="0">
              <a:buNone/>
            </a:pPr>
            <a:endParaRPr lang="pl-PL" sz="2800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wrażliwości na doznania zmysłowe </a:t>
            </a:r>
            <a:br>
              <a:rPr lang="pl-PL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drobne przedmioty </a:t>
            </a:r>
            <a:endParaRPr lang="pl-PL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3877815"/>
          </a:xfrm>
        </p:spPr>
        <p:txBody>
          <a:bodyPr>
            <a:normAutofit/>
          </a:bodyPr>
          <a:lstStyle/>
          <a:p>
            <a:r>
              <a:rPr lang="pl-PL" dirty="0"/>
              <a:t>około dwuipółletnie dziecko łatwiej odnajduje się w otoczeniu innym niż dom – budzą się wtedy zainteresowania </a:t>
            </a:r>
            <a:r>
              <a:rPr lang="pl-PL" dirty="0" smtClean="0"/>
              <a:t>społeczne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prawidłowego funkcjonowania dziecko potrzebuje  innych i bycia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nimi w stałej relacji.</a:t>
            </a:r>
            <a:endParaRPr lang="pl-PL" dirty="0">
              <a:latin typeface="Century Gothic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wrażliwości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życie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społeczne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1433</TotalTime>
  <Words>828</Words>
  <Application>Microsoft Office PowerPoint</Application>
  <PresentationFormat>Pokaz na ekranie (4:3)</PresentationFormat>
  <Paragraphs>96</Paragraphs>
  <Slides>19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Twarda oprawa</vt:lpstr>
      <vt:lpstr>Montessoriańska filozofia  rozwoju dziecka</vt:lpstr>
      <vt:lpstr>Pedagogika Marii Montessori</vt:lpstr>
      <vt:lpstr>Okresy większej wrażliwości</vt:lpstr>
      <vt:lpstr>Okresy większej wrażliwości</vt:lpstr>
      <vt:lpstr>Okres wrażliwości na porządek</vt:lpstr>
      <vt:lpstr>Okres wrażliwości na ruch</vt:lpstr>
      <vt:lpstr>Okres wrażliwości na język</vt:lpstr>
      <vt:lpstr>Okres wrażliwości na doznania zmysłowe  i drobne przedmioty </vt:lpstr>
      <vt:lpstr>Okres wrażliwości na życie społeczne</vt:lpstr>
      <vt:lpstr>Okres wrażliwości na matematykę</vt:lpstr>
      <vt:lpstr>Dziecko posiada…</vt:lpstr>
      <vt:lpstr>Realizacja potrzeb rozwojowych dziecka  w  edukacji Montessori</vt:lpstr>
      <vt:lpstr>Realizacja potrzeb rozwojowych dziecka  w  edukacji Montessori</vt:lpstr>
      <vt:lpstr>Rola rodziny w  systemie Montessori</vt:lpstr>
      <vt:lpstr>Rola rodziny w  systemie Montessori</vt:lpstr>
      <vt:lpstr>O przygotowanym otoczeniu…</vt:lpstr>
      <vt:lpstr>Otoczenie to także osoby…</vt:lpstr>
      <vt:lpstr>O wyrabianiu samodzielności…</vt:lpstr>
      <vt:lpstr>Przygotowała: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pedagogice Montessori słów kilka…</dc:title>
  <dc:creator>ZXC</dc:creator>
  <cp:lastModifiedBy>Komputer</cp:lastModifiedBy>
  <cp:revision>114</cp:revision>
  <dcterms:created xsi:type="dcterms:W3CDTF">2018-03-07T14:39:22Z</dcterms:created>
  <dcterms:modified xsi:type="dcterms:W3CDTF">2021-02-02T18:10:44Z</dcterms:modified>
</cp:coreProperties>
</file>